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7" r:id="rId5"/>
    <p:sldId id="268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2" r:id="rId15"/>
    <p:sldId id="287" r:id="rId16"/>
    <p:sldId id="263" r:id="rId17"/>
    <p:sldId id="288" r:id="rId18"/>
    <p:sldId id="264" r:id="rId19"/>
    <p:sldId id="285" r:id="rId20"/>
    <p:sldId id="269" r:id="rId21"/>
    <p:sldId id="270" r:id="rId22"/>
    <p:sldId id="271" r:id="rId23"/>
    <p:sldId id="290" r:id="rId24"/>
    <p:sldId id="279" r:id="rId25"/>
    <p:sldId id="280" r:id="rId26"/>
    <p:sldId id="282" r:id="rId27"/>
    <p:sldId id="283" r:id="rId28"/>
    <p:sldId id="284" r:id="rId29"/>
    <p:sldId id="28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03" autoAdjust="0"/>
  </p:normalViewPr>
  <p:slideViewPr>
    <p:cSldViewPr>
      <p:cViewPr varScale="1">
        <p:scale>
          <a:sx n="95" d="100"/>
          <a:sy n="95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5B551-71E1-4DCA-A382-9319B41A8F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2ABB6-C2F1-4B32-9945-EF8F532F3821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12.5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62F7-E4CE-4121-8908-EEEA73C6F1F7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12.7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AF654-A743-4958-88EC-3B668C843620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053013"/>
            <a:ext cx="5032375" cy="3360737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F2F90-71D2-456D-B615-6AD816F2D3B7}" type="slidenum">
              <a:rPr lang="en-US"/>
              <a:pPr/>
              <a:t>23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12.11a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C2749-7A2B-455C-9E64-A409F3D1CF2B}" type="slidenum">
              <a:rPr lang="en-US"/>
              <a:pPr/>
              <a:t>26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053013"/>
            <a:ext cx="5032375" cy="3360737"/>
          </a:xfrm>
        </p:spPr>
        <p:txBody>
          <a:bodyPr/>
          <a:lstStyle/>
          <a:p>
            <a:endParaRPr lang="en-CA"/>
          </a:p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4EDA5-EB41-4E60-A4AE-CF77D9126E5B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053013"/>
            <a:ext cx="5032375" cy="33607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50DAD-2116-405B-B789-4E32C7FE4EC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12.CO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56B5-BFF4-4D5A-8FA4-9AE4B59D8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F135-C08D-418F-84E8-F52AA53E2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8F2F-4FB1-4539-B52D-F8B2957C1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F81533-CB1F-4A36-B6BD-6460F8038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5618DC-0542-4F07-81BE-63039B06A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4A3D0-AED6-43CC-A9C6-28F7056B3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13C340-AF00-469C-A017-AB5E6B1B9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0CB058-059A-4CA2-A5F2-74D9DF994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95049-AE3F-4C2C-ACE7-21C923AC1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D1297-D943-4610-AFC1-67AD72D69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48BFE-8642-451D-8647-FBB5E8F08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EEB7-6467-4E60-8A64-D87C1CB32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B331F-4160-4783-9A81-FD964E5CC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B2A6-D678-4C5D-8AE8-B8F58498F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18B1F-75C0-49ED-A566-F11A5E8EE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AAA71-2F06-49AA-8D60-BA646B8C5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F0891-0F7B-4A52-94F5-24A8F7A6B7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BF3B-8212-4F16-A485-AE78ED41205C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Phylum Porifera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3505200"/>
            <a:ext cx="7010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BIO 2215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Oklahoma City Community College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Dennis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2387-0235-43A7-B44B-C7B6BCA15FEB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3300"/>
                </a:solidFill>
              </a:rPr>
              <a:t>Mesenchyme</a:t>
            </a:r>
            <a:br>
              <a:rPr lang="en-US" sz="4000">
                <a:solidFill>
                  <a:srgbClr val="FF3300"/>
                </a:solidFill>
              </a:rPr>
            </a:br>
            <a:r>
              <a:rPr lang="en-US" sz="4000">
                <a:solidFill>
                  <a:srgbClr val="FF3300"/>
                </a:solidFill>
              </a:rPr>
              <a:t>(Mesoglea or Mesohyl)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Gelantinous matrix</a:t>
            </a:r>
          </a:p>
        </p:txBody>
      </p:sp>
      <p:pic>
        <p:nvPicPr>
          <p:cNvPr id="37892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2F6-88B4-4677-A0AA-BAF9E143CBF7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Pinococyte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Outer surface of sponge</a:t>
            </a:r>
          </a:p>
          <a:p>
            <a:r>
              <a:rPr lang="en-US" sz="2800"/>
              <a:t>Contractile</a:t>
            </a:r>
          </a:p>
          <a:p>
            <a:endParaRPr lang="en-US" sz="2800"/>
          </a:p>
        </p:txBody>
      </p:sp>
      <p:pic>
        <p:nvPicPr>
          <p:cNvPr id="40964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A802-6967-4C3A-83C5-2D0F8BD3C9CF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Choanocyte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Flagellated cells</a:t>
            </a:r>
          </a:p>
          <a:p>
            <a:r>
              <a:rPr lang="en-US" sz="2800"/>
              <a:t>One end in mesnchyme</a:t>
            </a:r>
          </a:p>
          <a:p>
            <a:r>
              <a:rPr lang="en-US" sz="2800"/>
              <a:t>Flagella creates water currents</a:t>
            </a:r>
          </a:p>
          <a:p>
            <a:r>
              <a:rPr lang="en-US" sz="2800"/>
              <a:t>Collar traps food</a:t>
            </a:r>
          </a:p>
          <a:p>
            <a:r>
              <a:rPr lang="en-US" sz="2800"/>
              <a:t>Passes food to archeocyte</a:t>
            </a:r>
          </a:p>
        </p:txBody>
      </p:sp>
      <p:pic>
        <p:nvPicPr>
          <p:cNvPr id="41988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D5-45AB-433A-9B01-5920D677B433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Porocyte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Forms a pore</a:t>
            </a:r>
          </a:p>
        </p:txBody>
      </p:sp>
      <p:pic>
        <p:nvPicPr>
          <p:cNvPr id="43012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AD3-7BD6-48A0-898B-EBA70A7216E8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971550"/>
            <a:ext cx="30654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599238" y="374650"/>
            <a:ext cx="2314575" cy="1954213"/>
          </a:xfrm>
          <a:prstGeom prst="rect">
            <a:avLst/>
          </a:prstGeom>
          <a:solidFill>
            <a:srgbClr val="081D58">
              <a:alpha val="50000"/>
            </a:srgbClr>
          </a:solidFill>
          <a:ln w="57150" cmpd="thickThin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CA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-1447800" y="228600"/>
            <a:ext cx="820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sz="4400">
                <a:solidFill>
                  <a:srgbClr val="FF3300"/>
                </a:solidFill>
              </a:rPr>
              <a:t>Asconoid Sponge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06575" y="3392488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Ostium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95363" y="2701925"/>
            <a:ext cx="2220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Spongocoel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09713" y="2011363"/>
            <a:ext cx="170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Osculum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3190875" y="2090738"/>
            <a:ext cx="1917700" cy="300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162300" y="3067050"/>
            <a:ext cx="1752600" cy="258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159125" y="4411663"/>
            <a:ext cx="1147763" cy="758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508125" y="4084638"/>
            <a:ext cx="170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Porocyte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151188" y="3781425"/>
            <a:ext cx="822325" cy="471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261938"/>
            <a:ext cx="2322513" cy="194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440488" y="244475"/>
            <a:ext cx="2314575" cy="1954213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CA" sz="24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424F-8310-42E7-9FFD-DE1446869F48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Fig. 12.5</a:t>
            </a:r>
          </a:p>
        </p:txBody>
      </p:sp>
      <p:pic>
        <p:nvPicPr>
          <p:cNvPr id="63491" name="Picture 3" descr="12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58738"/>
            <a:ext cx="754697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F7A9-CD2B-4FB9-B30E-B6BE5A438BD5}" type="slidenum">
              <a:rPr lang="en-US"/>
              <a:pPr/>
              <a:t>16</a:t>
            </a:fld>
            <a:endParaRPr lang="en-US"/>
          </a:p>
        </p:txBody>
      </p:sp>
      <p:pic>
        <p:nvPicPr>
          <p:cNvPr id="19458" name="Picture 2" descr="Sponge Structure  Sycan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1670050" cy="223043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Syconoid Sponge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814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Osculum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52600" y="3810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Ostium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971800" y="41148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191000" y="2362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Spongocoel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191000" y="3276600"/>
            <a:ext cx="1219200" cy="76200"/>
          </a:xfrm>
          <a:prstGeom prst="leftArrow">
            <a:avLst>
              <a:gd name="adj1" fmla="val 50000"/>
              <a:gd name="adj2" fmla="val 4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562600" y="411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Choanocytes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648200" y="4343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715000" y="3505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Radial Canal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724400" y="37338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47725" y="32766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Incurrent Canal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200400" y="3581400"/>
            <a:ext cx="685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 animBg="1"/>
      <p:bldP spid="19463" grpId="0" animBg="1"/>
      <p:bldP spid="19464" grpId="0" autoUpdateAnimBg="0"/>
      <p:bldP spid="19465" grpId="0" animBg="1"/>
      <p:bldP spid="19466" grpId="0" autoUpdateAnimBg="0"/>
      <p:bldP spid="19467" grpId="0" animBg="1"/>
      <p:bldP spid="19468" grpId="0" autoUpdateAnimBg="0"/>
      <p:bldP spid="19469" grpId="0" animBg="1"/>
      <p:bldP spid="19470" grpId="0" autoUpdateAnimBg="0"/>
      <p:bldP spid="194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0BB5-B222-42AF-8202-C14CA55E298A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Fig. 12.7</a:t>
            </a:r>
          </a:p>
        </p:txBody>
      </p:sp>
      <p:pic>
        <p:nvPicPr>
          <p:cNvPr id="65539" name="Picture 3" descr="12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34925"/>
            <a:ext cx="7319962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581-F86D-4584-B466-4B6B79757033}" type="slidenum">
              <a:rPr lang="en-US"/>
              <a:pPr/>
              <a:t>18</a:t>
            </a:fld>
            <a:endParaRPr lang="en-US"/>
          </a:p>
        </p:txBody>
      </p:sp>
      <p:pic>
        <p:nvPicPr>
          <p:cNvPr id="20482" name="Picture 2" descr="Grantia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676775" cy="3243263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Syconoid Sponge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0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Spongocoel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791200" y="2209800"/>
            <a:ext cx="1219200" cy="76200"/>
          </a:xfrm>
          <a:prstGeom prst="leftArrow">
            <a:avLst>
              <a:gd name="adj1" fmla="val 50000"/>
              <a:gd name="adj2" fmla="val 4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43400" y="510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Ostium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010400" y="388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Choanocytes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096000" y="41148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086600" y="3505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Radial Canal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096000" y="37338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85925" y="37338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Incurrent Canal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62400" y="4038600"/>
            <a:ext cx="990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4953000" y="4495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819400" y="1143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Scypha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(</a:t>
            </a:r>
            <a:r>
              <a:rPr lang="en-US" sz="2400" b="1" u="sng">
                <a:latin typeface="Times New Roman" pitchFamily="18" charset="0"/>
              </a:rPr>
              <a:t>Grantia)</a:t>
            </a:r>
            <a:r>
              <a:rPr lang="en-US" sz="2400" b="1">
                <a:latin typeface="Times New Roman" pitchFamily="18" charset="0"/>
              </a:rPr>
              <a:t> xs</a:t>
            </a:r>
            <a:endParaRPr lang="en-US" sz="2400" b="1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6290-64E7-4E9E-89E1-740F2876A74A}" type="slidenum">
              <a:rPr lang="en-US"/>
              <a:pPr/>
              <a:t>19</a:t>
            </a:fld>
            <a:endParaRPr lang="en-US"/>
          </a:p>
        </p:txBody>
      </p:sp>
      <p:pic>
        <p:nvPicPr>
          <p:cNvPr id="604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4868863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3300"/>
                </a:solidFill>
              </a:rPr>
              <a:t>Leuconoid Sponge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765925" y="1508125"/>
            <a:ext cx="184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524000" indent="-1524000" algn="ctr" eaLnBrk="0" hangingPunct="0">
              <a:tabLst>
                <a:tab pos="1524000" algn="l"/>
              </a:tabLst>
            </a:pPr>
            <a:endParaRPr lang="en-GB" sz="2400"/>
          </a:p>
          <a:p>
            <a:pPr marL="1524000" indent="-1524000" algn="ctr" eaLnBrk="0" hangingPunct="0">
              <a:tabLst>
                <a:tab pos="1524000" algn="l"/>
              </a:tabLst>
            </a:pPr>
            <a:endParaRPr lang="en-GB" sz="2400"/>
          </a:p>
          <a:p>
            <a:pPr marL="1524000" indent="-1524000" algn="ctr" eaLnBrk="0" hangingPunct="0">
              <a:tabLst>
                <a:tab pos="1524000" algn="l"/>
              </a:tabLst>
            </a:pPr>
            <a:endParaRPr lang="en-GB" sz="2400"/>
          </a:p>
          <a:p>
            <a:pPr marL="1524000" indent="-1524000" algn="ctr" eaLnBrk="0" hangingPunct="0">
              <a:tabLst>
                <a:tab pos="1524000" algn="l"/>
              </a:tabLst>
            </a:pPr>
            <a:endParaRPr lang="en-GB" sz="24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101725" y="3808413"/>
            <a:ext cx="2224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Choanocyte</a:t>
            </a:r>
          </a:p>
          <a:p>
            <a:pPr algn="r"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chamber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57750" y="1238250"/>
            <a:ext cx="170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Osculum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30225" y="311308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 canal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297488" y="1758950"/>
            <a:ext cx="2855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 canal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728663" y="2417763"/>
            <a:ext cx="2597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 pore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287713" y="2811463"/>
            <a:ext cx="671512" cy="2301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3262313" y="3224213"/>
            <a:ext cx="900112" cy="282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3294063" y="3378200"/>
            <a:ext cx="1187450" cy="78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4876800" y="2189163"/>
            <a:ext cx="546100" cy="754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4721225" y="1666875"/>
            <a:ext cx="277813" cy="4889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573-CE1A-44E6-B18F-11A9CA6EB956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Phylum Porifera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Multicellular</a:t>
            </a:r>
            <a:r>
              <a:rPr lang="en-US" sz="2000"/>
              <a:t> </a:t>
            </a:r>
          </a:p>
          <a:p>
            <a:r>
              <a:rPr lang="en-US" sz="2000"/>
              <a:t>Body with </a:t>
            </a:r>
            <a:r>
              <a:rPr lang="en-US" sz="2000">
                <a:solidFill>
                  <a:srgbClr val="FF0000"/>
                </a:solidFill>
              </a:rPr>
              <a:t>pores</a:t>
            </a:r>
            <a:r>
              <a:rPr lang="en-US" sz="2000"/>
              <a:t> (ostia)</a:t>
            </a:r>
          </a:p>
          <a:p>
            <a:r>
              <a:rPr lang="en-US" sz="2000"/>
              <a:t>No organs or true tissues.</a:t>
            </a:r>
          </a:p>
          <a:p>
            <a:r>
              <a:rPr lang="en-US" sz="2000"/>
              <a:t>No nervous system</a:t>
            </a:r>
          </a:p>
          <a:p>
            <a:r>
              <a:rPr lang="en-US" sz="2000"/>
              <a:t>Adults </a:t>
            </a:r>
            <a:r>
              <a:rPr lang="en-US" sz="2000">
                <a:solidFill>
                  <a:srgbClr val="FF0000"/>
                </a:solidFill>
              </a:rPr>
              <a:t>sessile</a:t>
            </a:r>
            <a:r>
              <a:rPr lang="en-US" sz="2000"/>
              <a:t> &amp; attached to substratum.</a:t>
            </a:r>
          </a:p>
          <a:p>
            <a:r>
              <a:rPr lang="en-US" sz="2000"/>
              <a:t>Skeleton of </a:t>
            </a:r>
            <a:r>
              <a:rPr lang="en-US" sz="2000">
                <a:solidFill>
                  <a:srgbClr val="FF0000"/>
                </a:solidFill>
              </a:rPr>
              <a:t>calcareous spicules</a:t>
            </a:r>
            <a:r>
              <a:rPr lang="en-US" sz="2000"/>
              <a:t>, </a:t>
            </a:r>
            <a:r>
              <a:rPr lang="en-US" sz="2000">
                <a:solidFill>
                  <a:srgbClr val="FF0000"/>
                </a:solidFill>
              </a:rPr>
              <a:t>siliceous spicules</a:t>
            </a:r>
            <a:r>
              <a:rPr lang="en-US" sz="2000"/>
              <a:t>, </a:t>
            </a:r>
            <a:r>
              <a:rPr lang="en-US" sz="2000">
                <a:solidFill>
                  <a:srgbClr val="FF0000"/>
                </a:solidFill>
              </a:rPr>
              <a:t>spongin</a:t>
            </a:r>
            <a:r>
              <a:rPr lang="en-US" sz="2000"/>
              <a:t> or a combination.</a:t>
            </a:r>
          </a:p>
          <a:p>
            <a:r>
              <a:rPr lang="en-US" sz="2000"/>
              <a:t>All aquatic, mostly marine.</a:t>
            </a:r>
          </a:p>
          <a:p>
            <a:endParaRPr lang="en-US" sz="2800"/>
          </a:p>
        </p:txBody>
      </p:sp>
      <p:pic>
        <p:nvPicPr>
          <p:cNvPr id="9221" name="Picture 5"/>
          <p:cNvPicPr>
            <a:picLocks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76400"/>
            <a:ext cx="3810000" cy="2636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F462-8A53-485F-A0FA-955C1384ADD4}" type="slidenum">
              <a:rPr lang="en-US"/>
              <a:pPr/>
              <a:t>20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3300"/>
                </a:solidFill>
              </a:rPr>
              <a:t>Class Calcarea</a:t>
            </a:r>
            <a:br>
              <a:rPr lang="en-US" sz="4000">
                <a:solidFill>
                  <a:srgbClr val="FF3300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Grantia</a:t>
            </a:r>
          </a:p>
        </p:txBody>
      </p:sp>
      <p:pic>
        <p:nvPicPr>
          <p:cNvPr id="27654" name="Picture 6" descr="grantia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2820988" cy="3048000"/>
          </a:xfrm>
          <a:noFill/>
          <a:ln/>
        </p:spPr>
      </p:pic>
      <p:sp>
        <p:nvSpPr>
          <p:cNvPr id="2765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Small</a:t>
            </a:r>
          </a:p>
          <a:p>
            <a:r>
              <a:rPr lang="en-US" sz="2800"/>
              <a:t>Vase shape</a:t>
            </a:r>
          </a:p>
          <a:p>
            <a:r>
              <a:rPr lang="en-US" sz="2800"/>
              <a:t>Spicules of calcium carbonate</a:t>
            </a:r>
          </a:p>
          <a:p>
            <a:pPr lvl="1"/>
            <a:r>
              <a:rPr lang="en-US" sz="2400"/>
              <a:t>Straight or 3-4 rays</a:t>
            </a:r>
          </a:p>
        </p:txBody>
      </p:sp>
      <p:pic>
        <p:nvPicPr>
          <p:cNvPr id="27655" name="Picture 7" descr="Spicules_calcareous_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419600"/>
            <a:ext cx="2916238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40B6-E5C2-4D94-BE1C-F957E30D564E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3300"/>
                </a:solidFill>
              </a:rPr>
              <a:t>Class Hexactinellida</a:t>
            </a:r>
            <a:r>
              <a:rPr lang="en-US" sz="4000" u="sng">
                <a:solidFill>
                  <a:srgbClr val="FF3300"/>
                </a:solidFill>
              </a:rPr>
              <a:t/>
            </a:r>
            <a:br>
              <a:rPr lang="en-US" sz="4000" u="sng">
                <a:solidFill>
                  <a:srgbClr val="FF3300"/>
                </a:solidFill>
              </a:rPr>
            </a:br>
            <a:r>
              <a:rPr lang="en-US" sz="4000" u="sng">
                <a:solidFill>
                  <a:srgbClr val="FF3300"/>
                </a:solidFill>
              </a:rPr>
              <a:t> </a:t>
            </a:r>
            <a:r>
              <a:rPr lang="en-US" sz="2800" u="sng">
                <a:solidFill>
                  <a:schemeClr val="tx1"/>
                </a:solidFill>
              </a:rPr>
              <a:t>Euplectella</a:t>
            </a:r>
          </a:p>
        </p:txBody>
      </p:sp>
      <p:pic>
        <p:nvPicPr>
          <p:cNvPr id="28678" name="Picture 6" descr="euplectella-2 copy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1950"/>
            <a:ext cx="4038600" cy="2120900"/>
          </a:xfrm>
          <a:noFill/>
          <a:ln/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Spicules</a:t>
            </a:r>
          </a:p>
          <a:p>
            <a:pPr lvl="1"/>
            <a:r>
              <a:rPr lang="en-US" sz="2400"/>
              <a:t>Siliceous </a:t>
            </a:r>
          </a:p>
          <a:p>
            <a:pPr lvl="1"/>
            <a:r>
              <a:rPr lang="en-US" sz="2400"/>
              <a:t>6 rays</a:t>
            </a:r>
          </a:p>
        </p:txBody>
      </p:sp>
      <p:pic>
        <p:nvPicPr>
          <p:cNvPr id="28679" name="Picture 7" descr="spisiliceus copy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810000"/>
            <a:ext cx="3124200" cy="2832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B7B-B598-4C91-9280-FD5142D8ECBE}" type="slidenum">
              <a:rPr lang="en-US"/>
              <a:pPr/>
              <a:t>22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3300"/>
                </a:solidFill>
              </a:rPr>
              <a:t>Class Demospongiae</a:t>
            </a:r>
            <a:br>
              <a:rPr lang="en-US" sz="4000">
                <a:solidFill>
                  <a:srgbClr val="FF3300"/>
                </a:solidFill>
              </a:rPr>
            </a:br>
            <a:r>
              <a:rPr lang="en-US" sz="4000">
                <a:solidFill>
                  <a:srgbClr val="FF3300"/>
                </a:solidFill>
              </a:rPr>
              <a:t> </a:t>
            </a:r>
            <a:r>
              <a:rPr lang="en-US" sz="2800" u="sng">
                <a:solidFill>
                  <a:schemeClr val="tx1"/>
                </a:solidFill>
              </a:rPr>
              <a:t>Spongia</a:t>
            </a:r>
          </a:p>
        </p:txBody>
      </p:sp>
      <p:pic>
        <p:nvPicPr>
          <p:cNvPr id="29702" name="Picture 6" descr="Bath-sponge copy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813" y="1600200"/>
            <a:ext cx="2871787" cy="2185988"/>
          </a:xfrm>
          <a:noFill/>
          <a:ln/>
        </p:spPr>
      </p:pic>
      <p:sp>
        <p:nvSpPr>
          <p:cNvPr id="297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1905000"/>
          </a:xfrm>
        </p:spPr>
        <p:txBody>
          <a:bodyPr/>
          <a:lstStyle/>
          <a:p>
            <a:r>
              <a:rPr lang="en-US" sz="2800"/>
              <a:t>Spicules</a:t>
            </a:r>
          </a:p>
          <a:p>
            <a:pPr lvl="1"/>
            <a:r>
              <a:rPr lang="en-US" sz="2400"/>
              <a:t>Siliceous</a:t>
            </a:r>
          </a:p>
          <a:p>
            <a:pPr lvl="1"/>
            <a:r>
              <a:rPr lang="en-US" sz="2400"/>
              <a:t>spongin</a:t>
            </a:r>
          </a:p>
        </p:txBody>
      </p:sp>
      <p:pic>
        <p:nvPicPr>
          <p:cNvPr id="29703" name="Picture 7" descr="Spongin_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9705" name="Picture 9" descr="siliceou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0579-B0AF-4218-B64E-B7C4C720294D}" type="slidenum">
              <a:rPr lang="en-US"/>
              <a:pPr/>
              <a:t>23</a:t>
            </a:fld>
            <a:endParaRPr lang="en-US"/>
          </a:p>
        </p:txBody>
      </p:sp>
      <p:pic>
        <p:nvPicPr>
          <p:cNvPr id="69635" name="Picture 3" descr="12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" y="1925638"/>
            <a:ext cx="902493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D04-1102-4F98-89B8-151FA7B299AA}" type="slidenum">
              <a:rPr lang="en-US"/>
              <a:pPr/>
              <a:t>24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Physiology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Large sponges filter 1500 liters/day</a:t>
            </a:r>
          </a:p>
          <a:p>
            <a:r>
              <a:rPr lang="en-US" sz="2800"/>
              <a:t>Choanocytes phagocytize</a:t>
            </a:r>
          </a:p>
          <a:p>
            <a:r>
              <a:rPr lang="en-US" sz="2800"/>
              <a:t>Archeocytes digest</a:t>
            </a:r>
          </a:p>
          <a:p>
            <a:r>
              <a:rPr lang="en-US" sz="2800"/>
              <a:t>No respiratory, excretory or nervous systems</a:t>
            </a:r>
          </a:p>
        </p:txBody>
      </p:sp>
      <p:pic>
        <p:nvPicPr>
          <p:cNvPr id="47113" name="Picture 9" descr="sponge copy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3848100" cy="2840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CE56-DC81-444F-88CE-92D58544F4DE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Sexual Reproduction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Monoecious</a:t>
            </a:r>
          </a:p>
          <a:p>
            <a:pPr lvl="1"/>
            <a:r>
              <a:rPr lang="en-US" sz="2000"/>
              <a:t>Both male and female</a:t>
            </a:r>
          </a:p>
          <a:p>
            <a:r>
              <a:rPr lang="en-US" sz="2400"/>
              <a:t>Sperm and egg derived from choanocytes</a:t>
            </a:r>
          </a:p>
          <a:p>
            <a:r>
              <a:rPr lang="en-US" sz="2400"/>
              <a:t>Ciliated larva</a:t>
            </a:r>
          </a:p>
          <a:p>
            <a:pPr lvl="1"/>
            <a:r>
              <a:rPr lang="en-US" sz="2000"/>
              <a:t>Swim to new location</a:t>
            </a:r>
          </a:p>
          <a:p>
            <a:endParaRPr lang="en-US" sz="2400"/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87763" y="3938588"/>
            <a:ext cx="1768475" cy="2187575"/>
          </a:xfrm>
          <a:ln w="12700"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206F-CDCF-4AE3-94C9-C921C4F589DB}" type="slidenum">
              <a:rPr lang="en-US"/>
              <a:pPr/>
              <a:t>26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2886075"/>
            <a:ext cx="3032125" cy="291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326188" y="360363"/>
            <a:ext cx="2573337" cy="2357437"/>
          </a:xfrm>
          <a:prstGeom prst="rect">
            <a:avLst/>
          </a:prstGeom>
          <a:solidFill>
            <a:srgbClr val="081D58">
              <a:alpha val="50000"/>
            </a:srgbClr>
          </a:solidFill>
          <a:ln w="57150" cmpd="thickThin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CA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4184650" cy="3895725"/>
          </a:xfrm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GB" sz="300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2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Budding</a:t>
            </a:r>
          </a:p>
          <a:p>
            <a:pPr>
              <a:buFontTx/>
              <a:buNone/>
            </a:pPr>
            <a:r>
              <a:rPr lang="en-GB" sz="2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Fragmentation</a:t>
            </a:r>
          </a:p>
          <a:p>
            <a:pPr>
              <a:buFontTx/>
              <a:buNone/>
            </a:pPr>
            <a:r>
              <a:rPr lang="en-GB" sz="2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Gemmule formation</a:t>
            </a:r>
          </a:p>
          <a:p>
            <a:pPr>
              <a:buFontTx/>
              <a:buNone/>
            </a:pPr>
            <a:r>
              <a:rPr lang="en-GB" sz="2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-survive freezing</a:t>
            </a:r>
          </a:p>
          <a:p>
            <a:pPr>
              <a:buFontTx/>
              <a:buNone/>
            </a:pPr>
            <a:endParaRPr lang="en-GB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364163" y="2133600"/>
            <a:ext cx="1093787" cy="11191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568700" y="1717675"/>
            <a:ext cx="184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Micropyle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933825" y="2389188"/>
            <a:ext cx="1449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Spicule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326063" y="2844800"/>
            <a:ext cx="508000" cy="687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188" y="203200"/>
            <a:ext cx="2611437" cy="2411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153150" y="201613"/>
            <a:ext cx="2703513" cy="24003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endParaRPr lang="en-CA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-533400" y="381000"/>
            <a:ext cx="7315200" cy="1144588"/>
          </a:xfrm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3300"/>
                </a:solidFill>
              </a:rPr>
              <a:t>Asexual Reproduction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2934B-179E-4037-A206-F7433EA528A2}" type="slidenum">
              <a:rPr lang="en-US"/>
              <a:pPr/>
              <a:t>27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1571625"/>
            <a:ext cx="8013700" cy="406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74638" y="533400"/>
            <a:ext cx="1096962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tx2"/>
                </a:solidFill>
              </a:rPr>
              <a:t>Porifera</a:t>
            </a:r>
            <a:endParaRPr lang="en-CA" sz="1900" b="1">
              <a:solidFill>
                <a:schemeClr val="tx2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417638" y="533400"/>
            <a:ext cx="1890712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Platyhelmithes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286125" y="533400"/>
            <a:ext cx="12192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Mollusca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81513" y="533400"/>
            <a:ext cx="1500187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Arthropoda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950075" y="895350"/>
            <a:ext cx="179705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Hemichordata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08038" y="1128713"/>
            <a:ext cx="1150937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Cnidaria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179638" y="1128713"/>
            <a:ext cx="1287462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Nemertea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686175" y="1155700"/>
            <a:ext cx="1204913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Annelida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046663" y="915988"/>
            <a:ext cx="1930400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Echinodermata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897813" y="1155700"/>
            <a:ext cx="1246187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Chordata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038850" y="1195388"/>
            <a:ext cx="1728788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Lophophores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92138" y="941388"/>
            <a:ext cx="0" cy="6048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111375" y="954088"/>
            <a:ext cx="0" cy="6048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3495675" y="954088"/>
            <a:ext cx="0" cy="6048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5027613" y="900113"/>
            <a:ext cx="0" cy="6048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5970588" y="1289050"/>
            <a:ext cx="0" cy="3889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7745413" y="1262063"/>
            <a:ext cx="0" cy="388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76213" y="5538788"/>
            <a:ext cx="1500187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hlink"/>
                </a:solidFill>
              </a:rPr>
              <a:t>Protozoans</a:t>
            </a:r>
            <a:endParaRPr lang="en-CA" sz="1900" b="1">
              <a:solidFill>
                <a:schemeClr val="hlink"/>
              </a:solidFill>
            </a:endParaRP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505200" y="5105400"/>
            <a:ext cx="381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Precambrian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Before 670 MYA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862A-870E-47CA-9A9B-8556149AFC71}" type="slidenum">
              <a:rPr lang="en-US"/>
              <a:pPr/>
              <a:t>28</a:t>
            </a:fld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457200"/>
            <a:ext cx="407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Hypothesis of Multicellularity</a:t>
            </a:r>
            <a:endParaRPr lang="en-US" sz="2400" b="1" i="1">
              <a:latin typeface="Times New Roman" pitchFamily="18" charset="0"/>
            </a:endParaRPr>
          </a:p>
        </p:txBody>
      </p:sp>
      <p:pic>
        <p:nvPicPr>
          <p:cNvPr id="58374" name="Picture 6" descr="9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686800" cy="492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75A1-9413-47B8-96AA-8B02269407B8}" type="slidenum">
              <a:rPr lang="en-US"/>
              <a:pPr/>
              <a:t>29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 12</a:t>
            </a:r>
          </a:p>
        </p:txBody>
      </p:sp>
      <p:pic>
        <p:nvPicPr>
          <p:cNvPr id="67587" name="Picture 3" descr="12_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47625"/>
            <a:ext cx="5780088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791200" y="0"/>
            <a:ext cx="304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FEE2-2A18-472A-8E92-885100780A84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Phylum Porifera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Composed of 3 layers</a:t>
            </a:r>
          </a:p>
          <a:p>
            <a:pPr lvl="1"/>
            <a:r>
              <a:rPr lang="en-US" sz="1600"/>
              <a:t>outer layer of flattened contractile cells (pinacocytes)</a:t>
            </a:r>
          </a:p>
          <a:p>
            <a:pPr lvl="1"/>
            <a:r>
              <a:rPr lang="en-US" sz="1600"/>
              <a:t>inner non-living mesoglea containing a variety of specialized cells</a:t>
            </a:r>
          </a:p>
          <a:p>
            <a:pPr lvl="1"/>
            <a:r>
              <a:rPr lang="en-US" sz="1600"/>
              <a:t>collar cells (choanocytes) which capture food, etc. from water flowing through channels.</a:t>
            </a:r>
          </a:p>
          <a:p>
            <a:r>
              <a:rPr lang="en-US" sz="1800"/>
              <a:t>Exhibit </a:t>
            </a:r>
            <a:r>
              <a:rPr lang="en-US" sz="1800">
                <a:solidFill>
                  <a:srgbClr val="FF0000"/>
                </a:solidFill>
              </a:rPr>
              <a:t>asymmetry</a:t>
            </a:r>
            <a:r>
              <a:rPr lang="en-US" sz="1800"/>
              <a:t> or </a:t>
            </a:r>
            <a:r>
              <a:rPr lang="en-US" sz="1800">
                <a:solidFill>
                  <a:srgbClr val="FF0000"/>
                </a:solidFill>
              </a:rPr>
              <a:t>radial symmetry</a:t>
            </a:r>
            <a:r>
              <a:rPr lang="en-US" sz="1800"/>
              <a:t>.</a:t>
            </a:r>
          </a:p>
          <a:p>
            <a:r>
              <a:rPr lang="en-US" sz="1800"/>
              <a:t>Reproduction - asexual by buds &amp; gemmules. Sexual by eggs &amp; sperm.</a:t>
            </a:r>
          </a:p>
          <a:p>
            <a:endParaRPr lang="en-US" sz="2400"/>
          </a:p>
        </p:txBody>
      </p:sp>
      <p:pic>
        <p:nvPicPr>
          <p:cNvPr id="10245" name="Picture 5"/>
          <p:cNvPicPr>
            <a:picLocks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218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077F-D369-477A-B602-C3F18C19A755}" type="slidenum">
              <a:rPr lang="en-US"/>
              <a:pPr/>
              <a:t>4</a:t>
            </a:fld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57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Simple Sponge Morphology</a:t>
            </a:r>
            <a:endParaRPr lang="en-US" sz="2400" b="1" i="1">
              <a:latin typeface="Times New Roman" pitchFamily="18" charset="0"/>
            </a:endParaRPr>
          </a:p>
        </p:txBody>
      </p:sp>
      <p:pic>
        <p:nvPicPr>
          <p:cNvPr id="25606" name="Picture 6" descr="9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39200" cy="497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4751-B990-4C73-970B-283AC4DF3A0C}" type="slidenum">
              <a:rPr lang="en-US"/>
              <a:pPr/>
              <a:t>5</a:t>
            </a:fld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572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Sponge Body Forms</a:t>
            </a:r>
            <a:endParaRPr lang="en-US" sz="2400" b="1" i="1">
              <a:latin typeface="Times New Roman" pitchFamily="18" charset="0"/>
            </a:endParaRPr>
          </a:p>
        </p:txBody>
      </p:sp>
      <p:pic>
        <p:nvPicPr>
          <p:cNvPr id="26630" name="Picture 6" descr="9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713"/>
            <a:ext cx="9144000" cy="372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5EEE-D679-4B1D-82EF-461EC875A307}" type="slidenum">
              <a:rPr lang="en-US"/>
              <a:pPr/>
              <a:t>6</a:t>
            </a:fld>
            <a:endParaRPr lang="en-US"/>
          </a:p>
        </p:txBody>
      </p:sp>
      <p:pic>
        <p:nvPicPr>
          <p:cNvPr id="15365" name="Picture 5" descr="sponge cell types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533400"/>
            <a:ext cx="4872038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63D8-E3C5-4B39-8DD5-84CEDA28C08C}" type="slidenum">
              <a:rPr lang="en-US"/>
              <a:pPr/>
              <a:t>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Spicule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Skeleton of sponge</a:t>
            </a:r>
          </a:p>
          <a:p>
            <a:pPr lvl="1"/>
            <a:r>
              <a:rPr lang="en-US" sz="2400"/>
              <a:t>Calcium carbonate</a:t>
            </a:r>
          </a:p>
          <a:p>
            <a:pPr lvl="1"/>
            <a:r>
              <a:rPr lang="en-US" sz="2400"/>
              <a:t>Silicon</a:t>
            </a:r>
          </a:p>
          <a:p>
            <a:pPr lvl="1"/>
            <a:r>
              <a:rPr lang="en-US" sz="2400"/>
              <a:t>Collagen</a:t>
            </a:r>
          </a:p>
          <a:p>
            <a:pPr lvl="1"/>
            <a:endParaRPr lang="en-US" sz="2400"/>
          </a:p>
        </p:txBody>
      </p:sp>
      <p:pic>
        <p:nvPicPr>
          <p:cNvPr id="33799" name="Picture 7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F63B-714B-44BB-8F9D-6FA40C23E049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Archeocyte</a:t>
            </a:r>
          </a:p>
        </p:txBody>
      </p:sp>
      <p:pic>
        <p:nvPicPr>
          <p:cNvPr id="35844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Amoeboid cells</a:t>
            </a:r>
          </a:p>
          <a:p>
            <a:r>
              <a:rPr lang="en-US" sz="2800"/>
              <a:t>Receive food from choanocytes</a:t>
            </a:r>
          </a:p>
          <a:p>
            <a:r>
              <a:rPr lang="en-US" sz="2800"/>
              <a:t>Differentiate into other cell types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9E87-4085-4121-8963-CB72C417DF0B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Sclerocyte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Produce spicules</a:t>
            </a:r>
          </a:p>
        </p:txBody>
      </p:sp>
      <p:pic>
        <p:nvPicPr>
          <p:cNvPr id="36868" name="Picture 4" descr="sponge cell typ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0713" y="1600200"/>
            <a:ext cx="37099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402</Words>
  <Application>Microsoft Office PowerPoint</Application>
  <PresentationFormat>On-screen Show (4:3)</PresentationFormat>
  <Paragraphs>166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Default Design</vt:lpstr>
      <vt:lpstr>Phylum Porifera</vt:lpstr>
      <vt:lpstr>Phylum Porifera</vt:lpstr>
      <vt:lpstr>Phylum Porifera</vt:lpstr>
      <vt:lpstr>Slide 4</vt:lpstr>
      <vt:lpstr>Slide 5</vt:lpstr>
      <vt:lpstr>Slide 6</vt:lpstr>
      <vt:lpstr>Spicule</vt:lpstr>
      <vt:lpstr>Archeocyte</vt:lpstr>
      <vt:lpstr>Sclerocyte</vt:lpstr>
      <vt:lpstr>Mesenchyme (Mesoglea or Mesohyl)</vt:lpstr>
      <vt:lpstr>Pinococyte</vt:lpstr>
      <vt:lpstr>Choanocyte</vt:lpstr>
      <vt:lpstr>Porocyte</vt:lpstr>
      <vt:lpstr>Slide 14</vt:lpstr>
      <vt:lpstr>Fig. 12.5</vt:lpstr>
      <vt:lpstr>Syconoid Sponge</vt:lpstr>
      <vt:lpstr>Fig. 12.7</vt:lpstr>
      <vt:lpstr>Syconoid Sponge</vt:lpstr>
      <vt:lpstr>Leuconoid Sponge</vt:lpstr>
      <vt:lpstr>Class Calcarea Grantia</vt:lpstr>
      <vt:lpstr>Class Hexactinellida  Euplectella</vt:lpstr>
      <vt:lpstr>Class Demospongiae  Spongia</vt:lpstr>
      <vt:lpstr>Slide 23</vt:lpstr>
      <vt:lpstr>Physiology</vt:lpstr>
      <vt:lpstr>Sexual Reproduction</vt:lpstr>
      <vt:lpstr>Asexual Reproduction</vt:lpstr>
      <vt:lpstr>Slide 27</vt:lpstr>
      <vt:lpstr>Slide 28</vt:lpstr>
      <vt:lpstr>CO 12</vt:lpstr>
    </vt:vector>
  </TitlesOfParts>
  <Company>Kleenex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Durden</dc:creator>
  <cp:lastModifiedBy>WCS</cp:lastModifiedBy>
  <cp:revision>27</cp:revision>
  <dcterms:created xsi:type="dcterms:W3CDTF">2002-12-03T02:48:26Z</dcterms:created>
  <dcterms:modified xsi:type="dcterms:W3CDTF">2014-03-31T18:09:25Z</dcterms:modified>
</cp:coreProperties>
</file>